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6"/>
  </p:notesMasterIdLst>
  <p:handoutMasterIdLst>
    <p:handoutMasterId r:id="rId37"/>
  </p:handoutMasterIdLst>
  <p:sldIdLst>
    <p:sldId id="474" r:id="rId2"/>
    <p:sldId id="755" r:id="rId3"/>
    <p:sldId id="786" r:id="rId4"/>
    <p:sldId id="784" r:id="rId5"/>
    <p:sldId id="773" r:id="rId6"/>
    <p:sldId id="783" r:id="rId7"/>
    <p:sldId id="779" r:id="rId8"/>
    <p:sldId id="785" r:id="rId9"/>
    <p:sldId id="780" r:id="rId10"/>
    <p:sldId id="756" r:id="rId11"/>
    <p:sldId id="781" r:id="rId12"/>
    <p:sldId id="774" r:id="rId13"/>
    <p:sldId id="788" r:id="rId14"/>
    <p:sldId id="790" r:id="rId15"/>
    <p:sldId id="791" r:id="rId16"/>
    <p:sldId id="792" r:id="rId17"/>
    <p:sldId id="793" r:id="rId18"/>
    <p:sldId id="794" r:id="rId19"/>
    <p:sldId id="789" r:id="rId20"/>
    <p:sldId id="796" r:id="rId21"/>
    <p:sldId id="799" r:id="rId22"/>
    <p:sldId id="802" r:id="rId23"/>
    <p:sldId id="775" r:id="rId24"/>
    <p:sldId id="800" r:id="rId25"/>
    <p:sldId id="795" r:id="rId26"/>
    <p:sldId id="801" r:id="rId27"/>
    <p:sldId id="776" r:id="rId28"/>
    <p:sldId id="797" r:id="rId29"/>
    <p:sldId id="777" r:id="rId30"/>
    <p:sldId id="804" r:id="rId31"/>
    <p:sldId id="803" r:id="rId32"/>
    <p:sldId id="778" r:id="rId33"/>
    <p:sldId id="782" r:id="rId34"/>
    <p:sldId id="798" r:id="rId35"/>
  </p:sldIdLst>
  <p:sldSz cx="6858000" cy="51435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01"/>
    <a:srgbClr val="F65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AF963-950D-4A96-A1E9-1E989E5F396F}" v="51" dt="2020-04-11T15:04:22.916"/>
    <p1510:client id="{82077C85-40C3-4564-A5FC-26CDDE19E534}" v="13" dt="2020-04-11T23:50:23.996"/>
    <p1510:client id="{FC173D15-4658-49AF-B254-7EC020F0CF05}" v="132" dt="2020-04-11T16:04:25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9" autoAdjust="0"/>
    <p:restoredTop sz="90929"/>
  </p:normalViewPr>
  <p:slideViewPr>
    <p:cSldViewPr>
      <p:cViewPr varScale="1">
        <p:scale>
          <a:sx n="150" d="100"/>
          <a:sy n="150" d="100"/>
        </p:scale>
        <p:origin x="1434" y="126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23B6-7C98-4E46-8C0F-EF058C9B6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8DC92-0002-4145-A42D-29EEB7646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AB83-AF8B-4214-B552-2D348132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2E93-C4A2-4016-A864-23B3CFE6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6DB1F-08CA-4D30-9379-6FE2429B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689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8C31-82F3-4A30-AE3F-AC00C8E8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F4FF3-E16F-4059-AA9A-B709D8A01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49424-5BD3-4B8A-BD47-6244E775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44E0D-99FB-4306-8A5E-9B25A0F8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9A79A-C606-4245-B185-5001A40C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8987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53F89-760E-41F5-BADB-4F91CCDD3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95907-B58C-479A-A4DF-C6A714159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BDA0A-191E-4065-8F07-EE0851E0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264AD-925E-49AE-A05C-0E76E500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CAF3C-A216-461F-8D29-C7AE400A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267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D4CB-2120-423F-A6E8-20FCC361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32F63-8865-44A3-96FD-BDF98035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DEC86-4DC0-40CD-B432-3AEDABB3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8BA45-2B9B-402C-85E0-06E68F1D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4653D-A1F0-4A62-A750-A55929FD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10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546E-6CC9-4CC1-8ACA-973E1117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F81FA-ED61-42D9-8843-BBFF0EF7B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FA9B-A128-4114-A77B-16875144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3E33F-5DF9-4301-8C51-726168A5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E5BD7-C4EB-40B9-822F-D21C960B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740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56E1-AAB3-4352-9677-034992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60DDD-E8ED-4E77-BF9D-706A9DD0F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E8A20-571C-46A7-8E78-A1157A3AE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F2B9F-C825-4D5B-A3AD-2E1D2CDE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DDFF4-97AF-4595-8687-D80E0C14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D8FC7-384D-42EA-A306-7EC8360B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85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A4A1-977A-4816-A63E-CA12364F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E869A-C1F2-4EBB-9B11-EC48A9AC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6AD67-0DA8-402D-873C-B070A479F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17C3C-DAEB-4F06-9468-5FD81FE6D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219FE-2D3A-4CC5-9E3A-141C0FA1E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539D1-0F9E-4A94-A7EC-D48C7024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09E61-C4C8-44D0-B688-00AB2EEB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83B1B2-B967-4A23-89F1-A1AB452E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4375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3AC5-0256-4DAD-9C0C-D672DFC1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55689-0F31-460C-8E1B-0A0B3586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84F4C-DBD6-4662-BE42-657DAF2C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37DFE-4145-4838-9FEB-E9C6867D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19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A82149-D7A5-4EC6-B491-177DBA46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1A89E-BC09-475D-A01A-ABD427F1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7674E-636F-4E7C-A273-CCC932EC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2919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CB24-0F76-4913-A29F-1C077594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9A30B-B6D4-4473-ADAD-62567ADEA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BB911-3602-4EFC-B7AB-428E2185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B4807-39CB-4087-864E-DA0149E2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C81AA-5C45-4DA0-9ABC-DF94FF63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5C435-9795-4B5B-BD64-A9C1DCB1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41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33109-E7B5-4BC1-A938-27EA22A9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CCC21-3CDB-430E-A141-E5E215FB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9653F-96BD-4485-92DE-6B3709E9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E2B11-E900-4FBA-A5F4-C4E0858D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75179-3BC0-4030-9973-5FED801C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BF806-A00C-4221-AB24-9603FF60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461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3F1F5D-EA0F-4A52-BEBE-F7448982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A5682-F4A7-499F-8DC5-C0B15040E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C7804-8320-4443-93CA-4FE21B3B9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6A5D2-8C43-40A5-B4AD-CF26B13AA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503BB-45BE-4AEF-95CE-163910113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54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00"/>
            <a:ext cx="6172200" cy="17152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2250" y="643037"/>
            <a:ext cx="6172200" cy="6081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hangingPunct="0">
              <a:buNone/>
            </a:pPr>
            <a:r>
              <a:rPr lang="zh-CN" altLang="en-US" sz="88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免費出獄</a:t>
            </a:r>
            <a:endParaRPr lang="zh-CN" altLang="en-US" sz="8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 eaLnBrk="0" hangingPunct="0">
              <a:buNone/>
            </a:pPr>
            <a:r>
              <a:rPr lang="en-US" altLang="zh-CN" sz="5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Get Out of Jail Free</a:t>
            </a: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108359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8740" y="80872"/>
            <a:ext cx="66805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B.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耶穌的替代贖罪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6400" b="1" dirty="0">
                <a:ea typeface="Microsoft JhengHei" panose="020B0604030504040204" pitchFamily="34" charset="-120"/>
              </a:rPr>
              <a:t>B. Substitutionary atonement of Jesus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2401C2-C8BD-4596-B22A-D793F5C15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89427"/>
            <a:ext cx="927420" cy="297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6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FC214D4-2605-49D9-BFE9-FE22EC108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530"/>
            <a:ext cx="6553199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0" lang="zh-TW" altLang="en-US" sz="5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救恩卡</a:t>
            </a:r>
            <a:r>
              <a:rPr kumimoji="0" lang="zh-CN" altLang="en-US" sz="5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5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Salvation Card</a:t>
            </a:r>
            <a:endParaRPr kumimoji="0" lang="en-US" altLang="zh-CN" sz="5400" dirty="0"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74DA38-0EA5-4719-AB1C-E43F4E36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65" y="1326770"/>
            <a:ext cx="5983067" cy="340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0" lang="zh-CN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免</a:t>
            </a:r>
            <a:r>
              <a:rPr kumimoji="0"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受刑罰</a:t>
            </a:r>
            <a:endParaRPr kumimoji="0" lang="zh-CN" altLang="en-US" sz="7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eaLnBrk="0" hangingPunct="0"/>
            <a:r>
              <a:rPr kumimoji="0" lang="en-US" altLang="zh-CN" sz="5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Punishment Waived</a:t>
            </a:r>
          </a:p>
          <a:p>
            <a:pPr algn="ctr" eaLnBrk="0" hangingPunct="0"/>
            <a:endParaRPr kumimoji="0" lang="en-US" altLang="zh-CN" sz="675" dirty="0"/>
          </a:p>
          <a:p>
            <a:pPr lvl="0" algn="ctr" eaLnBrk="0" hangingPunct="0"/>
            <a:r>
              <a:rPr kumimoji="0" lang="zh-CN" altLang="en-US" sz="4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耶穌已預先支付</a:t>
            </a:r>
            <a:endParaRPr kumimoji="0" lang="en-US" altLang="zh-CN" sz="4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kumimoji="0" lang="en-US" altLang="zh-CN" sz="4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Already paid for by Jesus</a:t>
            </a:r>
            <a:endParaRPr kumimoji="0" lang="zh-CN" altLang="en-US" sz="4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ED4D6-729A-4108-8483-250D4A1F23F8}"/>
              </a:ext>
            </a:extLst>
          </p:cNvPr>
          <p:cNvSpPr/>
          <p:nvPr/>
        </p:nvSpPr>
        <p:spPr>
          <a:xfrm>
            <a:off x="152400" y="113253"/>
            <a:ext cx="6553200" cy="487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E2719C-7DD0-4064-A4D4-F208EE71C4E5}"/>
              </a:ext>
            </a:extLst>
          </p:cNvPr>
          <p:cNvCxnSpPr/>
          <p:nvPr/>
        </p:nvCxnSpPr>
        <p:spPr>
          <a:xfrm>
            <a:off x="152400" y="1180053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09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3351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它是已經付清的！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如果你拿了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耶穌也不用做更多的付出！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6763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3351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400" b="1" dirty="0">
                <a:ea typeface="Microsoft JhengHei" panose="020B0604030504040204" pitchFamily="34" charset="-120"/>
              </a:rPr>
              <a:t>It is already paid!</a:t>
            </a:r>
            <a:endParaRPr lang="en-US" sz="6400" dirty="0">
              <a:ea typeface="Microsoft JhengHei" panose="020B0604030504040204" pitchFamily="34" charset="-120"/>
            </a:endParaRPr>
          </a:p>
          <a:p>
            <a:pPr lvl="0"/>
            <a:r>
              <a:rPr lang="en-US" sz="6400" b="1" dirty="0">
                <a:ea typeface="Microsoft JhengHei" panose="020B0604030504040204" pitchFamily="34" charset="-120"/>
              </a:rPr>
              <a:t>No additional cost to Jesus if you take it!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421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3350"/>
            <a:ext cx="6553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所以，你想要嗎？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/>
            <a:endParaRPr lang="en-US" sz="2400" b="1" dirty="0">
              <a:ea typeface="Microsoft JhengHei" panose="020B0604030504040204" pitchFamily="34" charset="-120"/>
            </a:endParaRPr>
          </a:p>
          <a:p>
            <a:pPr lvl="0"/>
            <a:r>
              <a:rPr lang="en-US" sz="6400" b="1" dirty="0">
                <a:ea typeface="Microsoft JhengHei" panose="020B0604030504040204" pitchFamily="34" charset="-120"/>
              </a:rPr>
              <a:t>So, do you want</a:t>
            </a:r>
            <a:r>
              <a:rPr lang="zh-TW" altLang="en-US" sz="6400" b="1" dirty="0">
                <a:ea typeface="Microsoft JhengHei" panose="020B0604030504040204" pitchFamily="34" charset="-120"/>
              </a:rPr>
              <a:t> </a:t>
            </a:r>
            <a:r>
              <a:rPr lang="en-US" altLang="zh-TW" sz="6400" b="1" dirty="0">
                <a:ea typeface="Microsoft JhengHei" panose="020B0604030504040204" pitchFamily="34" charset="-120"/>
              </a:rPr>
              <a:t>it?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15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667000" y="158696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接受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然後讓</a:t>
            </a:r>
            <a:endParaRPr lang="en-US" altLang="zh-TW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耶穌為你贖罪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04775" y="1390650"/>
            <a:ext cx="2209800" cy="236219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你面對的決定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667000" y="1816706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認罪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然後自己</a:t>
            </a: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接受刑罰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638426" y="3489998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不認罪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</a:t>
            </a: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上訴高等法院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stCxn id="9" idx="0"/>
            <a:endCxn id="6" idx="1"/>
          </p:cNvCxnSpPr>
          <p:nvPr/>
        </p:nvCxnSpPr>
        <p:spPr>
          <a:xfrm rot="5400000" flipH="1" flipV="1">
            <a:off x="1656019" y="379670"/>
            <a:ext cx="564636" cy="1457325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314575" y="2571750"/>
            <a:ext cx="352425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721817" y="3240706"/>
            <a:ext cx="404467" cy="1428751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972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145427" y="198890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Accept, and let Jesus atone for your sin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27175" y="1722024"/>
            <a:ext cx="1752600" cy="1524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  <a:cs typeface="Arial" panose="020B0604020202020204" pitchFamily="34" charset="0"/>
              </a:rPr>
              <a:t>Your choices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145427" y="1816706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Confess, and take the punishment yourself</a:t>
            </a:r>
            <a:endParaRPr lang="zh-TW" alt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116853" y="3469901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Deny the charges, and appeal to higher court</a:t>
            </a:r>
            <a:endParaRPr lang="zh-TW" alt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cxnSpLocks/>
            <a:stCxn id="9" idx="0"/>
            <a:endCxn id="6" idx="1"/>
          </p:cNvCxnSpPr>
          <p:nvPr/>
        </p:nvCxnSpPr>
        <p:spPr>
          <a:xfrm rot="5400000" flipH="1" flipV="1">
            <a:off x="1146543" y="723140"/>
            <a:ext cx="855816" cy="1141952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>
            <a:off x="1879775" y="2484024"/>
            <a:ext cx="265652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114567" y="3134932"/>
            <a:ext cx="891195" cy="1113378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878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667000" y="158696"/>
            <a:ext cx="4038600" cy="133463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接受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然後讓</a:t>
            </a:r>
            <a:endParaRPr lang="en-US" altLang="zh-TW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耶穌為你贖罪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04775" y="1390650"/>
            <a:ext cx="2209800" cy="236219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你面對的決定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667000" y="1816706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strike="sngStrike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認罪</a:t>
            </a:r>
            <a:r>
              <a:rPr lang="en-US" altLang="zh-TW" sz="4200" b="1" strike="sngStrike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strike="sngStrike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</a:t>
            </a:r>
            <a:endParaRPr lang="en-US" altLang="zh-TW" sz="4200" b="1" strike="sngStrike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4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自己接受刑罰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638426" y="3489998"/>
            <a:ext cx="4038600" cy="13346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bg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不認罪</a:t>
            </a:r>
            <a:r>
              <a:rPr lang="en-US" altLang="zh-TW" sz="4200" b="1" dirty="0">
                <a:solidFill>
                  <a:schemeClr val="bg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bg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</a:t>
            </a:r>
          </a:p>
          <a:p>
            <a:pPr algn="ctr"/>
            <a:r>
              <a:rPr lang="zh-TW" altLang="en-US" sz="4200" b="1" dirty="0">
                <a:solidFill>
                  <a:schemeClr val="bg1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上訴高等法院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stCxn id="9" idx="0"/>
            <a:endCxn id="6" idx="1"/>
          </p:cNvCxnSpPr>
          <p:nvPr/>
        </p:nvCxnSpPr>
        <p:spPr>
          <a:xfrm rot="5400000" flipH="1" flipV="1">
            <a:off x="1656019" y="379670"/>
            <a:ext cx="564636" cy="1457325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314575" y="2571750"/>
            <a:ext cx="352425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721817" y="3240706"/>
            <a:ext cx="404467" cy="1428751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725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145427" y="198890"/>
            <a:ext cx="4572000" cy="133463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Accept, and let Jesus atone for your sin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27175" y="1722024"/>
            <a:ext cx="1752600" cy="1524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  <a:cs typeface="Arial" panose="020B0604020202020204" pitchFamily="34" charset="0"/>
              </a:rPr>
              <a:t>Your choices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145427" y="1816706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strike="sngStrike" dirty="0">
                <a:solidFill>
                  <a:schemeClr val="tx1"/>
                </a:solidFill>
                <a:ea typeface="Microsoft JhengHei" panose="020B0604030504040204" pitchFamily="34" charset="-120"/>
              </a:rPr>
              <a:t>Confess, and</a:t>
            </a:r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ea typeface="Microsoft JhengHei" panose="020B0604030504040204" pitchFamily="34" charset="-120"/>
              </a:rPr>
              <a:t>take the punishment yourself</a:t>
            </a:r>
            <a:endParaRPr lang="zh-TW" altLang="en-US" sz="3600" b="1" dirty="0">
              <a:solidFill>
                <a:srgbClr val="C00000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116853" y="3469901"/>
            <a:ext cx="4572000" cy="13346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bg1">
                    <a:lumMod val="50000"/>
                  </a:schemeClr>
                </a:solidFill>
                <a:ea typeface="Microsoft JhengHei" panose="020B0604030504040204" pitchFamily="34" charset="-120"/>
              </a:rPr>
              <a:t>Deny the charges, and appeal to higher court</a:t>
            </a:r>
            <a:endParaRPr lang="zh-TW" altLang="en-US" sz="3600" b="1" dirty="0">
              <a:solidFill>
                <a:schemeClr val="bg1">
                  <a:lumMod val="50000"/>
                </a:schemeClr>
              </a:solidFill>
              <a:ea typeface="Microsoft JhengHei" panose="020B0604030504040204" pitchFamily="34" charset="-120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cxnSpLocks/>
            <a:stCxn id="9" idx="0"/>
            <a:endCxn id="6" idx="1"/>
          </p:cNvCxnSpPr>
          <p:nvPr/>
        </p:nvCxnSpPr>
        <p:spPr>
          <a:xfrm rot="5400000" flipH="1" flipV="1">
            <a:off x="1146543" y="723140"/>
            <a:ext cx="855816" cy="1141952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>
            <a:off x="1879775" y="2484024"/>
            <a:ext cx="265652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114567" y="3134932"/>
            <a:ext cx="891195" cy="1113378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80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3351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C.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如何才能得救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lvl="0"/>
            <a:endParaRPr lang="en-US" sz="2400" b="1" dirty="0">
              <a:ea typeface="Microsoft JhengHei" panose="020B0604030504040204" pitchFamily="34" charset="-120"/>
            </a:endParaRPr>
          </a:p>
          <a:p>
            <a:pPr lvl="0"/>
            <a:r>
              <a:rPr lang="en-US" sz="6400" b="1" dirty="0">
                <a:ea typeface="Microsoft JhengHei" panose="020B0604030504040204" pitchFamily="34" charset="-120"/>
              </a:rPr>
              <a:t>C. How to be saved?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76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A.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兩個朋友的故事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pPr marL="516731" indent="-516731"/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6731" indent="-516731"/>
            <a:r>
              <a:rPr lang="en-US" sz="6400" b="1" dirty="0">
                <a:ea typeface="Microsoft JhengHei" panose="020B0604030504040204" pitchFamily="34" charset="-120"/>
              </a:rPr>
              <a:t>A. The Tale of Two Friends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246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3350"/>
            <a:ext cx="6858000" cy="2914650"/>
          </a:xfrm>
        </p:spPr>
        <p:txBody>
          <a:bodyPr>
            <a:noAutofit/>
          </a:bodyPr>
          <a:lstStyle/>
          <a:p>
            <a:pPr marL="347663" lvl="1" indent="-347663">
              <a:buFont typeface="+mj-lt"/>
              <a:buAutoNum type="alphaLcPeriod"/>
            </a:pPr>
            <a:r>
              <a:rPr lang="zh-TW" altLang="en-US" sz="6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明白 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了解你是罪人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無法付出罪的代價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但耶穌為你做了替代贖罪</a:t>
            </a:r>
            <a:endParaRPr lang="en-US" sz="64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7129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33350"/>
            <a:ext cx="6629400" cy="2914650"/>
          </a:xfrm>
        </p:spPr>
        <p:txBody>
          <a:bodyPr>
            <a:noAutofit/>
          </a:bodyPr>
          <a:lstStyle/>
          <a:p>
            <a:pPr marL="347663" lvl="1" indent="-347663">
              <a:buFont typeface="+mj-lt"/>
              <a:buAutoNum type="alphaLcPeriod"/>
            </a:pPr>
            <a:r>
              <a:rPr lang="en-US" sz="6400" b="1" dirty="0">
                <a:solidFill>
                  <a:srgbClr val="FF0000"/>
                </a:solidFill>
                <a:ea typeface="Microsoft JhengHei" panose="020B0604030504040204" pitchFamily="34" charset="-120"/>
              </a:rPr>
              <a:t> Understand – </a:t>
            </a:r>
            <a:r>
              <a:rPr lang="en-US" sz="6400" b="1" dirty="0">
                <a:ea typeface="Microsoft JhengHei" panose="020B0604030504040204" pitchFamily="34" charset="-120"/>
              </a:rPr>
              <a:t>Know that you are a sinner and cannot pay the proper price.</a:t>
            </a:r>
          </a:p>
        </p:txBody>
      </p:sp>
    </p:spTree>
    <p:extLst>
      <p:ext uri="{BB962C8B-B14F-4D97-AF65-F5344CB8AC3E}">
        <p14:creationId xmlns:p14="http://schemas.microsoft.com/office/powerpoint/2010/main" val="1477318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6705600" cy="291465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6400" b="1" dirty="0">
                <a:ea typeface="Microsoft JhengHei" panose="020B0604030504040204" pitchFamily="34" charset="-120"/>
              </a:rPr>
              <a:t>But Jesus paid the price for you through his substitutionary atonement.</a:t>
            </a:r>
          </a:p>
        </p:txBody>
      </p:sp>
    </p:spTree>
    <p:extLst>
      <p:ext uri="{BB962C8B-B14F-4D97-AF65-F5344CB8AC3E}">
        <p14:creationId xmlns:p14="http://schemas.microsoft.com/office/powerpoint/2010/main" val="4166712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3350"/>
            <a:ext cx="6858000" cy="291465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altLang="zh-TW" sz="6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b. </a:t>
            </a:r>
            <a:r>
              <a:rPr lang="zh-TW" altLang="en-US" sz="6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願意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相信並接受耶穌為你所準備的救恩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替代贖罪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en-US" sz="64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784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6705600" cy="2971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6400" b="1" dirty="0">
                <a:solidFill>
                  <a:srgbClr val="FF0000"/>
                </a:solidFill>
                <a:ea typeface="Microsoft JhengHei" panose="020B0604030504040204" pitchFamily="34" charset="-120"/>
              </a:rPr>
              <a:t>b. Willing </a:t>
            </a:r>
            <a:r>
              <a:rPr lang="en-US" sz="6400" b="1" dirty="0">
                <a:ea typeface="Microsoft JhengHei" panose="020B0604030504040204" pitchFamily="34" charset="-120"/>
              </a:rPr>
              <a:t>– You are willing to believe and accept his substitutionary atonement for you</a:t>
            </a:r>
            <a:r>
              <a:rPr lang="en-US" sz="6400" b="1" dirty="0">
                <a:solidFill>
                  <a:srgbClr val="FF0000"/>
                </a:solidFill>
                <a:ea typeface="Microsoft JhengHei" panose="020B0604030504040204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606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3350"/>
            <a:ext cx="6858000" cy="291465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altLang="zh-TW" sz="6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c. </a:t>
            </a:r>
            <a:r>
              <a:rPr lang="zh-TW" altLang="en-US" sz="6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行動 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公開承認你的決定 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認罪禱告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anose="05000000000000000000" pitchFamily="2" charset="2"/>
              </a:rPr>
              <a:t>洗禮</a:t>
            </a:r>
            <a:endParaRPr lang="en-US" sz="64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2623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3350"/>
            <a:ext cx="6858000" cy="291465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6400" b="1" dirty="0">
                <a:solidFill>
                  <a:srgbClr val="FF0000"/>
                </a:solidFill>
                <a:ea typeface="Microsoft JhengHei" panose="020B0604030504040204" pitchFamily="34" charset="-120"/>
              </a:rPr>
              <a:t>c. Take action</a:t>
            </a:r>
            <a:r>
              <a:rPr lang="en-US" sz="6400" b="1" dirty="0">
                <a:ea typeface="Microsoft JhengHei" panose="020B0604030504040204" pitchFamily="34" charset="-120"/>
              </a:rPr>
              <a:t> – Proclaim your decision by praying the sinner’s prayer, and get baptized</a:t>
            </a:r>
          </a:p>
        </p:txBody>
      </p:sp>
    </p:spTree>
    <p:extLst>
      <p:ext uri="{BB962C8B-B14F-4D97-AF65-F5344CB8AC3E}">
        <p14:creationId xmlns:p14="http://schemas.microsoft.com/office/powerpoint/2010/main" val="252712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33350"/>
            <a:ext cx="662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D.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法官的決定對那商人的影響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415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3350"/>
            <a:ext cx="662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400" b="1" dirty="0">
                <a:ea typeface="Microsoft JhengHei" panose="020B0604030504040204" pitchFamily="34" charset="-120"/>
              </a:rPr>
              <a:t>D. The impact of judge’s decision on the businessman</a:t>
            </a:r>
            <a:endParaRPr lang="en-US" sz="6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470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57150"/>
            <a:ext cx="670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一個改變的心會帶出一個改變的生命</a:t>
            </a:r>
            <a:endParaRPr 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6400" b="1" dirty="0">
                <a:ea typeface="Microsoft JhengHei" panose="020B0604030504040204" pitchFamily="34" charset="-120"/>
              </a:rPr>
              <a:t>A changed heart will lead to a changed life.</a:t>
            </a:r>
            <a:endParaRPr lang="en-US" sz="6400" b="1" dirty="0">
              <a:ea typeface="Microsoft JhengHei" panose="020B0604030504040204" pitchFamily="34" charset="-120"/>
            </a:endParaRPr>
          </a:p>
          <a:p>
            <a:pPr lvl="0"/>
            <a:endParaRPr lang="en-US" sz="6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408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6731" indent="-516731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法官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6731" indent="-516731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商人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保羅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6731" indent="-516731"/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6731" indent="-516731"/>
            <a:r>
              <a:rPr lang="en-US" sz="6400" b="1" dirty="0">
                <a:ea typeface="Microsoft JhengHei" panose="020B0604030504040204" pitchFamily="34" charset="-120"/>
              </a:rPr>
              <a:t>Judge: John</a:t>
            </a:r>
          </a:p>
          <a:p>
            <a:pPr marL="516731" indent="-516731"/>
            <a:r>
              <a:rPr lang="en-US" sz="6400" b="1" dirty="0">
                <a:ea typeface="Microsoft JhengHei" panose="020B0604030504040204" pitchFamily="34" charset="-120"/>
              </a:rPr>
              <a:t>Businessman: Paul</a:t>
            </a:r>
            <a:endParaRPr lang="en-US" sz="6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587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515F-2301-4227-8322-C3AAB082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FB52-55A7-45FB-B6C8-3B8BD077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15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57150"/>
            <a:ext cx="6477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E.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耶穌給基督徒的一個問題 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</a:p>
          <a:p>
            <a:pPr lvl="0"/>
            <a:endParaRPr 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6400" b="1" dirty="0">
                <a:ea typeface="Microsoft JhengHei" panose="020B0604030504040204" pitchFamily="34" charset="-120"/>
              </a:rPr>
              <a:t>E. Jesus’s question for Christians…</a:t>
            </a:r>
            <a:endParaRPr lang="en-US" sz="6400" b="1" dirty="0">
              <a:ea typeface="Microsoft JhengHei" panose="020B0604030504040204" pitchFamily="34" charset="-120"/>
            </a:endParaRPr>
          </a:p>
          <a:p>
            <a:pPr lvl="0"/>
            <a:endParaRPr lang="en-US" sz="6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8388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6400800" cy="131445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我已為你而死，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1" indent="0">
              <a:buNone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你願為我而活嗎</a:t>
            </a:r>
            <a:r>
              <a:rPr 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0" lvl="1" indent="0">
              <a:buNone/>
            </a:pPr>
            <a:endParaRPr 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1" indent="0">
              <a:buNone/>
            </a:pPr>
            <a:r>
              <a:rPr lang="en-US" altLang="zh-TW" sz="6400" b="1" dirty="0">
                <a:ea typeface="Microsoft JhengHei" panose="020B0604030504040204" pitchFamily="34" charset="-120"/>
              </a:rPr>
              <a:t>I</a:t>
            </a:r>
            <a:r>
              <a:rPr lang="zh-TW" altLang="en-US" sz="6400" b="1" dirty="0">
                <a:ea typeface="Microsoft JhengHei" panose="020B0604030504040204" pitchFamily="34" charset="-120"/>
              </a:rPr>
              <a:t> </a:t>
            </a:r>
            <a:r>
              <a:rPr lang="en-US" altLang="zh-TW" sz="6400" b="1" dirty="0">
                <a:ea typeface="Microsoft JhengHei" panose="020B0604030504040204" pitchFamily="34" charset="-120"/>
              </a:rPr>
              <a:t>died for you; would you live for me?</a:t>
            </a:r>
            <a:endParaRPr lang="en-US" sz="64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227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85825" y="514350"/>
            <a:ext cx="5086350" cy="1314450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救主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=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1" indent="0" algn="ctr">
              <a:buNone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賜你救恩的神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lvl="1" indent="0" algn="ctr">
              <a:buNone/>
            </a:pP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</a:t>
            </a:r>
          </a:p>
          <a:p>
            <a:pPr marL="0" lvl="1" indent="0" algn="ctr">
              <a:buNone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主人</a:t>
            </a: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主宰</a:t>
            </a:r>
            <a:endParaRPr lang="en-US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381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14350"/>
            <a:ext cx="6858000" cy="1314450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en-US" altLang="zh-TW" sz="6400" b="1" dirty="0">
                <a:ea typeface="Microsoft JhengHei" panose="020B0604030504040204" pitchFamily="34" charset="-120"/>
              </a:rPr>
              <a:t>Lord &amp; Savior =</a:t>
            </a:r>
          </a:p>
          <a:p>
            <a:pPr marL="0" lvl="1" indent="0" algn="ctr">
              <a:buNone/>
            </a:pPr>
            <a:r>
              <a:rPr lang="en-US" sz="6400" b="1" dirty="0">
                <a:ea typeface="Microsoft JhengHei" panose="020B0604030504040204" pitchFamily="34" charset="-120"/>
              </a:rPr>
              <a:t>One who saves you +</a:t>
            </a:r>
          </a:p>
          <a:p>
            <a:pPr marL="0" lvl="1" indent="0" algn="ctr">
              <a:buNone/>
            </a:pPr>
            <a:r>
              <a:rPr lang="en-US" sz="6400" b="1" dirty="0">
                <a:ea typeface="Microsoft JhengHei" panose="020B0604030504040204" pitchFamily="34" charset="-120"/>
              </a:rPr>
              <a:t>Your Master</a:t>
            </a:r>
          </a:p>
        </p:txBody>
      </p:sp>
    </p:spTree>
    <p:extLst>
      <p:ext uri="{BB962C8B-B14F-4D97-AF65-F5344CB8AC3E}">
        <p14:creationId xmlns:p14="http://schemas.microsoft.com/office/powerpoint/2010/main" val="2292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133350"/>
            <a:ext cx="6705600" cy="1828800"/>
          </a:xfrm>
        </p:spPr>
        <p:txBody>
          <a:bodyPr>
            <a:noAutofit/>
          </a:bodyPr>
          <a:lstStyle/>
          <a:p>
            <a:pPr marL="380619" indent="-342900">
              <a:buFont typeface="+mj-lt"/>
              <a:buAutoNum type="alphaLcPeriod"/>
            </a:pP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正義及愛的衝突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12039" lvl="1" indent="-342900">
              <a:buFont typeface="+mj-lt"/>
              <a:buAutoNum type="alphaLcPeriod"/>
            </a:pPr>
            <a:endParaRPr lang="en-US" sz="2400" b="1" dirty="0">
              <a:ea typeface="Microsoft JhengHei" panose="020B0604030504040204" pitchFamily="34" charset="-120"/>
            </a:endParaRPr>
          </a:p>
          <a:p>
            <a:pPr marL="312039" lvl="1" indent="-342900">
              <a:buFont typeface="+mj-lt"/>
              <a:buAutoNum type="alphaLcPeriod"/>
            </a:pPr>
            <a:r>
              <a:rPr lang="en-US" sz="6400" b="1" dirty="0">
                <a:ea typeface="Microsoft JhengHei" panose="020B0604030504040204" pitchFamily="34" charset="-120"/>
              </a:rPr>
              <a:t> The conflict between justice and love</a:t>
            </a:r>
          </a:p>
        </p:txBody>
      </p:sp>
    </p:spTree>
    <p:extLst>
      <p:ext uri="{BB962C8B-B14F-4D97-AF65-F5344CB8AC3E}">
        <p14:creationId xmlns:p14="http://schemas.microsoft.com/office/powerpoint/2010/main" val="42040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133350"/>
            <a:ext cx="6705600" cy="1828800"/>
          </a:xfrm>
        </p:spPr>
        <p:txBody>
          <a:bodyPr>
            <a:noAutofit/>
          </a:bodyPr>
          <a:lstStyle/>
          <a:p>
            <a:pPr marL="37719" indent="0">
              <a:buNone/>
            </a:pPr>
            <a:r>
              <a:rPr lang="en-US" altLang="zh-TW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b. </a:t>
            </a:r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法官約翰的解決辦法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7719" indent="0">
              <a:buNone/>
            </a:pPr>
            <a:endParaRPr lang="en-US" altLang="zh-TW" sz="2400" b="1" dirty="0">
              <a:ea typeface="Microsoft JhengHei" panose="020B0604030504040204" pitchFamily="34" charset="-120"/>
            </a:endParaRPr>
          </a:p>
          <a:p>
            <a:pPr marL="37719" indent="0">
              <a:buNone/>
            </a:pPr>
            <a:r>
              <a:rPr lang="en-US" altLang="zh-TW" sz="6400" b="1" dirty="0">
                <a:ea typeface="Microsoft JhengHei" panose="020B0604030504040204" pitchFamily="34" charset="-120"/>
              </a:rPr>
              <a:t>b. Judge</a:t>
            </a:r>
            <a:r>
              <a:rPr lang="zh-TW" altLang="en-US" sz="6400" b="1" dirty="0">
                <a:ea typeface="Microsoft JhengHei" panose="020B0604030504040204" pitchFamily="34" charset="-120"/>
              </a:rPr>
              <a:t> </a:t>
            </a:r>
            <a:r>
              <a:rPr lang="en-US" altLang="zh-TW" sz="6400" b="1" dirty="0">
                <a:ea typeface="Microsoft JhengHei" panose="020B0604030504040204" pitchFamily="34" charset="-120"/>
              </a:rPr>
              <a:t>John’s solution</a:t>
            </a:r>
            <a:endParaRPr lang="en-US" sz="6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74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133350"/>
            <a:ext cx="6705600" cy="1828800"/>
          </a:xfrm>
        </p:spPr>
        <p:txBody>
          <a:bodyPr>
            <a:noAutofit/>
          </a:bodyPr>
          <a:lstStyle/>
          <a:p>
            <a:pPr marL="37719" indent="0">
              <a:buNone/>
            </a:pPr>
            <a:r>
              <a:rPr lang="en-US" altLang="zh-TW" sz="6225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c. </a:t>
            </a:r>
            <a:r>
              <a:rPr lang="zh-TW" altLang="en-US" sz="6225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商人保羅必須面對的決定</a:t>
            </a:r>
            <a:endParaRPr lang="en-US" altLang="zh-TW" sz="6225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7719" indent="0">
              <a:buNone/>
            </a:pPr>
            <a:r>
              <a:rPr lang="en-US" sz="6225" b="1" dirty="0">
                <a:ea typeface="Microsoft JhengHei" panose="020B0604030504040204" pitchFamily="34" charset="-120"/>
                <a:cs typeface="Arial" panose="020B0604020202020204" pitchFamily="34" charset="0"/>
              </a:rPr>
              <a:t>c. The decision facing </a:t>
            </a:r>
            <a:r>
              <a:rPr lang="en-US" altLang="zh-TW" sz="6225" b="1" dirty="0">
                <a:ea typeface="Microsoft JhengHei" panose="020B0604030504040204" pitchFamily="34" charset="-120"/>
                <a:cs typeface="Arial" panose="020B0604020202020204" pitchFamily="34" charset="0"/>
              </a:rPr>
              <a:t>Paul </a:t>
            </a:r>
            <a:r>
              <a:rPr lang="en-US" sz="6225" b="1" dirty="0">
                <a:ea typeface="Microsoft JhengHei" panose="020B0604030504040204" pitchFamily="34" charset="-120"/>
                <a:cs typeface="Arial" panose="020B0604020202020204" pitchFamily="34" charset="0"/>
              </a:rPr>
              <a:t>the businessman</a:t>
            </a:r>
            <a:endParaRPr lang="en-US" sz="6000" dirty="0"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667000" y="198890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接受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然後讓約翰代替他贖罪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04775" y="1390650"/>
            <a:ext cx="2209800" cy="236219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保羅必須面對的決定</a:t>
            </a:r>
            <a:endParaRPr lang="en-US" sz="42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667000" y="1816706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認罪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然後自己</a:t>
            </a: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接受法律的刑罰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638426" y="3469901"/>
            <a:ext cx="40386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不認罪</a:t>
            </a:r>
            <a:r>
              <a:rPr lang="en-US" altLang="zh-TW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</a:t>
            </a:r>
          </a:p>
          <a:p>
            <a:pPr algn="ctr"/>
            <a:r>
              <a:rPr lang="zh-TW" altLang="en-US" sz="42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上訴高等法院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stCxn id="9" idx="0"/>
            <a:endCxn id="6" idx="1"/>
          </p:cNvCxnSpPr>
          <p:nvPr/>
        </p:nvCxnSpPr>
        <p:spPr>
          <a:xfrm rot="5400000" flipH="1" flipV="1">
            <a:off x="1676116" y="399767"/>
            <a:ext cx="524442" cy="1457325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314575" y="2571750"/>
            <a:ext cx="352425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731865" y="3230658"/>
            <a:ext cx="384370" cy="1428751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31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7ABD1-FC5D-453C-AA0E-0E424E3A9AD3}"/>
              </a:ext>
            </a:extLst>
          </p:cNvPr>
          <p:cNvSpPr/>
          <p:nvPr/>
        </p:nvSpPr>
        <p:spPr>
          <a:xfrm>
            <a:off x="2145427" y="198890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Accept, and let John take the punishment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01F759-5BEE-4A59-9D29-E29DA1AE3E2A}"/>
              </a:ext>
            </a:extLst>
          </p:cNvPr>
          <p:cNvSpPr/>
          <p:nvPr/>
        </p:nvSpPr>
        <p:spPr>
          <a:xfrm>
            <a:off x="127175" y="1722024"/>
            <a:ext cx="1752600" cy="1524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  <a:cs typeface="Arial" panose="020B0604020202020204" pitchFamily="34" charset="0"/>
              </a:rPr>
              <a:t>Paul’s choices</a:t>
            </a:r>
            <a:endParaRPr lang="en-US" sz="3600" b="1" dirty="0">
              <a:solidFill>
                <a:schemeClr val="tx1"/>
              </a:solidFill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1413DF-60F0-4A98-BA04-14C6CD761264}"/>
              </a:ext>
            </a:extLst>
          </p:cNvPr>
          <p:cNvSpPr/>
          <p:nvPr/>
        </p:nvSpPr>
        <p:spPr>
          <a:xfrm>
            <a:off x="2145427" y="1816706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>
                <a:solidFill>
                  <a:schemeClr val="tx1"/>
                </a:solidFill>
                <a:ea typeface="Microsoft JhengHei" panose="020B0604030504040204" pitchFamily="34" charset="-120"/>
              </a:rPr>
              <a:t>Confess, </a:t>
            </a:r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and take the punishment himself</a:t>
            </a:r>
            <a:endParaRPr lang="zh-TW" alt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A722A-4F87-473E-BC0B-A56D3132A5BD}"/>
              </a:ext>
            </a:extLst>
          </p:cNvPr>
          <p:cNvSpPr/>
          <p:nvPr/>
        </p:nvSpPr>
        <p:spPr>
          <a:xfrm>
            <a:off x="2116853" y="3469901"/>
            <a:ext cx="4572000" cy="1334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ea typeface="Microsoft JhengHei" panose="020B0604030504040204" pitchFamily="34" charset="-120"/>
              </a:rPr>
              <a:t>Deny the charges, and appeal to higher court</a:t>
            </a:r>
            <a:endParaRPr lang="zh-TW" altLang="en-US" sz="3600" b="1" dirty="0">
              <a:solidFill>
                <a:schemeClr val="tx1"/>
              </a:solidFill>
              <a:ea typeface="Microsoft JhengHei" panose="020B0604030504040204" pitchFamily="34" charset="-120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ABFA119-38EF-4553-84CC-3CBAEC6EFD7C}"/>
              </a:ext>
            </a:extLst>
          </p:cNvPr>
          <p:cNvCxnSpPr>
            <a:cxnSpLocks/>
            <a:stCxn id="9" idx="0"/>
            <a:endCxn id="6" idx="1"/>
          </p:cNvCxnSpPr>
          <p:nvPr/>
        </p:nvCxnSpPr>
        <p:spPr>
          <a:xfrm rot="5400000" flipH="1" flipV="1">
            <a:off x="1146543" y="723140"/>
            <a:ext cx="855816" cy="1141952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36CD286-1A16-4EDF-AF0B-3D4F5461C9D2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>
            <a:off x="1879775" y="2484024"/>
            <a:ext cx="265652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0B8E8C9-F515-47AF-B5F9-F67133A9A336}"/>
              </a:ext>
            </a:extLst>
          </p:cNvPr>
          <p:cNvCxnSpPr>
            <a:cxnSpLocks/>
            <a:stCxn id="9" idx="2"/>
            <a:endCxn id="20" idx="1"/>
          </p:cNvCxnSpPr>
          <p:nvPr/>
        </p:nvCxnSpPr>
        <p:spPr>
          <a:xfrm rot="16200000" flipH="1">
            <a:off x="1114567" y="3134932"/>
            <a:ext cx="891195" cy="1113378"/>
          </a:xfrm>
          <a:prstGeom prst="bentConnector2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48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C00BBF-F87D-4E34-9E05-00A12A0A388C}"/>
              </a:ext>
            </a:extLst>
          </p:cNvPr>
          <p:cNvSpPr/>
          <p:nvPr/>
        </p:nvSpPr>
        <p:spPr>
          <a:xfrm>
            <a:off x="152400" y="133350"/>
            <a:ext cx="6553200" cy="487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C214D4-2605-49D9-BFE9-FE22EC108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02" y="361648"/>
            <a:ext cx="6390596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kumimoji="0" lang="zh-CN" altLang="en-US" sz="4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公益福利 </a:t>
            </a:r>
            <a:r>
              <a:rPr kumimoji="0" lang="en-US" altLang="zh-CN" sz="4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Community Chest</a:t>
            </a:r>
            <a:endParaRPr kumimoji="0" lang="en-US" altLang="zh-CN" sz="4200" dirty="0"/>
          </a:p>
          <a:p>
            <a:pPr eaLnBrk="0" hangingPunct="0"/>
            <a:endParaRPr kumimoji="0" lang="en-US" altLang="zh-CN" sz="4200" dirty="0">
              <a:latin typeface="Arial" panose="020B0604020202020204" pitchFamily="34" charset="0"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DDC9361D-ADF7-41F2-A913-CDFBBCF91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652" y="1758512"/>
            <a:ext cx="2432599" cy="154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574DA38-0EA5-4719-AB1C-E43F4E36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2" y="2015264"/>
            <a:ext cx="6286499" cy="20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kumimoji="0" lang="zh-CN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免費出獄</a:t>
            </a:r>
            <a:endParaRPr kumimoji="0" lang="zh-CN" altLang="en-US" sz="7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eaLnBrk="0" hangingPunct="0"/>
            <a:r>
              <a:rPr kumimoji="0" lang="en-US" altLang="zh-CN" sz="5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Get Out of Jail Free</a:t>
            </a:r>
            <a:endParaRPr kumimoji="0" lang="en-US" altLang="zh-CN" sz="675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4A0877-5192-451B-9EBC-EBD1B4D10ADD}"/>
              </a:ext>
            </a:extLst>
          </p:cNvPr>
          <p:cNvCxnSpPr/>
          <p:nvPr/>
        </p:nvCxnSpPr>
        <p:spPr>
          <a:xfrm>
            <a:off x="152400" y="120015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3DDF1AC-EB50-49DC-B22F-600969C992CB}"/>
              </a:ext>
            </a:extLst>
          </p:cNvPr>
          <p:cNvSpPr/>
          <p:nvPr/>
        </p:nvSpPr>
        <p:spPr>
          <a:xfrm>
            <a:off x="152400" y="113253"/>
            <a:ext cx="6553200" cy="487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64F18C-FB51-46D3-94BD-8D263B032C16}"/>
              </a:ext>
            </a:extLst>
          </p:cNvPr>
          <p:cNvCxnSpPr/>
          <p:nvPr/>
        </p:nvCxnSpPr>
        <p:spPr>
          <a:xfrm>
            <a:off x="152400" y="1180053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39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7798</TotalTime>
  <Words>691</Words>
  <Application>Microsoft Office PowerPoint</Application>
  <PresentationFormat>Custom</PresentationFormat>
  <Paragraphs>96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Microsoft JhengHei</vt:lpstr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不要再掙扎do not struggle</dc:title>
  <dc:creator>George</dc:creator>
  <cp:lastModifiedBy>George Huang</cp:lastModifiedBy>
  <cp:revision>799</cp:revision>
  <cp:lastPrinted>2017-08-20T14:41:00Z</cp:lastPrinted>
  <dcterms:created xsi:type="dcterms:W3CDTF">2005-06-09T01:58:34Z</dcterms:created>
  <dcterms:modified xsi:type="dcterms:W3CDTF">2020-04-11T23:51:48Z</dcterms:modified>
</cp:coreProperties>
</file>